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70" r:id="rId4"/>
    <p:sldId id="272" r:id="rId5"/>
    <p:sldId id="271" r:id="rId6"/>
    <p:sldId id="273" r:id="rId7"/>
    <p:sldId id="274" r:id="rId8"/>
    <p:sldId id="275" r:id="rId9"/>
    <p:sldId id="276" r:id="rId10"/>
    <p:sldId id="279" r:id="rId11"/>
    <p:sldId id="280" r:id="rId1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04" autoAdjust="0"/>
    <p:restoredTop sz="93804" autoAdjust="0"/>
  </p:normalViewPr>
  <p:slideViewPr>
    <p:cSldViewPr>
      <p:cViewPr>
        <p:scale>
          <a:sx n="80" d="100"/>
          <a:sy n="80" d="100"/>
        </p:scale>
        <p:origin x="-792" y="-5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EFAE61-D534-4273-AE71-A9482A72C9A5}" type="datetimeFigureOut">
              <a:rPr lang="de-DE" smtClean="0"/>
              <a:t>06.06.2017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FDD0A5-1A2F-4420-B9E7-9B9E4939499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7785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DD0A5-1A2F-4420-B9E7-9B9E4939499A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18828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DD0A5-1A2F-4420-B9E7-9B9E4939499A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2874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DD0A5-1A2F-4420-B9E7-9B9E4939499A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2874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DD0A5-1A2F-4420-B9E7-9B9E4939499A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287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DD0A5-1A2F-4420-B9E7-9B9E4939499A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287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DD0A5-1A2F-4420-B9E7-9B9E4939499A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2874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DD0A5-1A2F-4420-B9E7-9B9E4939499A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2874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DD0A5-1A2F-4420-B9E7-9B9E4939499A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2874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DD0A5-1A2F-4420-B9E7-9B9E4939499A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2874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DD0A5-1A2F-4420-B9E7-9B9E4939499A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2874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DD0A5-1A2F-4420-B9E7-9B9E4939499A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287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124D6-CD2B-41BB-AE66-CA120917FD7C}" type="datetimeFigureOut">
              <a:rPr lang="de-DE" smtClean="0"/>
              <a:t>06.06.2017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5BEBE-D5CF-4C8E-8147-80C1007FE3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8973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124D6-CD2B-41BB-AE66-CA120917FD7C}" type="datetimeFigureOut">
              <a:rPr lang="de-DE" smtClean="0"/>
              <a:t>06.06.2017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5BEBE-D5CF-4C8E-8147-80C1007FE3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8585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124D6-CD2B-41BB-AE66-CA120917FD7C}" type="datetimeFigureOut">
              <a:rPr lang="de-DE" smtClean="0"/>
              <a:t>06.06.2017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5BEBE-D5CF-4C8E-8147-80C1007FE3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7438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124D6-CD2B-41BB-AE66-CA120917FD7C}" type="datetimeFigureOut">
              <a:rPr lang="de-DE" smtClean="0"/>
              <a:t>06.06.2017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5BEBE-D5CF-4C8E-8147-80C1007FE3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335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124D6-CD2B-41BB-AE66-CA120917FD7C}" type="datetimeFigureOut">
              <a:rPr lang="de-DE" smtClean="0"/>
              <a:t>06.06.2017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5BEBE-D5CF-4C8E-8147-80C1007FE3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8652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124D6-CD2B-41BB-AE66-CA120917FD7C}" type="datetimeFigureOut">
              <a:rPr lang="de-DE" smtClean="0"/>
              <a:t>06.06.2017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5BEBE-D5CF-4C8E-8147-80C1007FE3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4473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124D6-CD2B-41BB-AE66-CA120917FD7C}" type="datetimeFigureOut">
              <a:rPr lang="de-DE" smtClean="0"/>
              <a:t>06.06.2017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5BEBE-D5CF-4C8E-8147-80C1007FE3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6614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124D6-CD2B-41BB-AE66-CA120917FD7C}" type="datetimeFigureOut">
              <a:rPr lang="de-DE" smtClean="0"/>
              <a:t>06.06.2017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5BEBE-D5CF-4C8E-8147-80C1007FE3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0456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124D6-CD2B-41BB-AE66-CA120917FD7C}" type="datetimeFigureOut">
              <a:rPr lang="de-DE" smtClean="0"/>
              <a:t>06.06.2017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5BEBE-D5CF-4C8E-8147-80C1007FE3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2075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124D6-CD2B-41BB-AE66-CA120917FD7C}" type="datetimeFigureOut">
              <a:rPr lang="de-DE" smtClean="0"/>
              <a:t>06.06.2017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5BEBE-D5CF-4C8E-8147-80C1007FE3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4299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124D6-CD2B-41BB-AE66-CA120917FD7C}" type="datetimeFigureOut">
              <a:rPr lang="de-DE" smtClean="0"/>
              <a:t>06.06.2017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5BEBE-D5CF-4C8E-8147-80C1007FE3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8173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124D6-CD2B-41BB-AE66-CA120917FD7C}" type="datetimeFigureOut">
              <a:rPr lang="de-DE" smtClean="0"/>
              <a:t>06.06.2017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5BEBE-D5CF-4C8E-8147-80C1007FE3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76951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7772400" cy="1656183"/>
          </a:xfrm>
        </p:spPr>
        <p:txBody>
          <a:bodyPr>
            <a:normAutofit/>
          </a:bodyPr>
          <a:lstStyle/>
          <a:p>
            <a:r>
              <a:rPr lang="de-DE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Wer wird Millionär?</a:t>
            </a:r>
            <a:endParaRPr lang="de-DE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99592" y="3212976"/>
            <a:ext cx="7488832" cy="1944216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de-DE" sz="48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Verschwörungstheorien erkennen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1533" y="5634867"/>
            <a:ext cx="2700000" cy="898941"/>
          </a:xfrm>
          <a:prstGeom prst="rect">
            <a:avLst/>
          </a:prstGeom>
        </p:spPr>
      </p:pic>
      <p:pic>
        <p:nvPicPr>
          <p:cNvPr id="8" name="Picture 2" descr="Bildergebnis für cc by 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6084337"/>
            <a:ext cx="1029051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185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de-DE" sz="3600" dirty="0">
              <a:latin typeface="Georgia" panose="02040502050405020303" pitchFamily="18" charset="0"/>
            </a:endParaRPr>
          </a:p>
        </p:txBody>
      </p:sp>
      <p:sp>
        <p:nvSpPr>
          <p:cNvPr id="5" name="Antwort1">
            <a:hlinkClick r:id="" action="ppaction://macro?name=Antwort"/>
            <a:hlinkHover r:id="" action="ppaction://macro?name=DisplayMessage"/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5423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290513">
              <a:defRPr>
                <a:solidFill>
                  <a:schemeClr val="tx1"/>
                </a:solidFill>
                <a:latin typeface="Arial" charset="0"/>
              </a:defRPr>
            </a:lvl1pPr>
            <a:lvl2pPr marL="574675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100" dirty="0" smtClean="0">
                <a:solidFill>
                  <a:srgbClr val="FFC000"/>
                </a:solidFill>
              </a:rPr>
              <a:t>A: </a:t>
            </a:r>
            <a:endParaRPr lang="cs-CZ" altLang="de-DE" sz="1100" dirty="0">
              <a:solidFill>
                <a:srgbClr val="FFC000"/>
              </a:solidFill>
            </a:endParaRPr>
          </a:p>
        </p:txBody>
      </p:sp>
      <p:sp>
        <p:nvSpPr>
          <p:cNvPr id="6" name="Fragebox"/>
          <p:cNvSpPr>
            <a:spLocks noChangeArrowheads="1"/>
          </p:cNvSpPr>
          <p:nvPr/>
        </p:nvSpPr>
        <p:spPr bwMode="auto">
          <a:xfrm>
            <a:off x="676550" y="2060848"/>
            <a:ext cx="7775575" cy="1095375"/>
          </a:xfrm>
          <a:prstGeom prst="hexagon">
            <a:avLst>
              <a:gd name="adj" fmla="val 66943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de-DE" altLang="de-DE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versteht man unter einer „Filterblase“?</a:t>
            </a:r>
            <a:endParaRPr lang="cs-CZ" altLang="de-DE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95423" y="4739743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400" b="1" dirty="0">
                <a:solidFill>
                  <a:srgbClr val="FFC000"/>
                </a:solidFill>
              </a:rPr>
              <a:t>C: </a:t>
            </a:r>
            <a:r>
              <a:rPr lang="de-DE" altLang="de-DE" sz="1400" b="1" dirty="0"/>
              <a:t>Dass man einen Filter einstellt, </a:t>
            </a:r>
            <a:r>
              <a:rPr lang="de-DE" altLang="de-DE" sz="1400" b="1" dirty="0" smtClean="0"/>
              <a:t>damit nur das angezeigt wird, </a:t>
            </a:r>
            <a:r>
              <a:rPr lang="de-DE" altLang="de-DE" sz="1400" b="1" dirty="0"/>
              <a:t>was man sehen möchte.</a:t>
            </a:r>
            <a:endParaRPr lang="cs-CZ" altLang="de-DE" sz="1400" b="1" dirty="0"/>
          </a:p>
        </p:txBody>
      </p:sp>
      <p:sp>
        <p:nvSpPr>
          <p:cNvPr id="9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774191" y="4759456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000" b="1" dirty="0">
                <a:solidFill>
                  <a:srgbClr val="FFC000"/>
                </a:solidFill>
              </a:rPr>
              <a:t>D: </a:t>
            </a:r>
            <a:r>
              <a:rPr lang="de-DE" altLang="de-DE" sz="1000" b="1" dirty="0"/>
              <a:t>Einen Mechanismus des Internets, durch den vermehrt, die Sucherergebnisse angezeigt werden, die den persönlichen Interessen entsprechen. </a:t>
            </a:r>
            <a:endParaRPr lang="cs-CZ" altLang="de-DE" sz="1000" b="1" dirty="0"/>
          </a:p>
        </p:txBody>
      </p:sp>
      <p:sp>
        <p:nvSpPr>
          <p:cNvPr id="10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780840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100" dirty="0" smtClean="0">
                <a:solidFill>
                  <a:srgbClr val="FFC000"/>
                </a:solidFill>
              </a:rPr>
              <a:t>B: </a:t>
            </a:r>
            <a:endParaRPr lang="cs-CZ" altLang="de-DE" sz="1100" dirty="0">
              <a:solidFill>
                <a:srgbClr val="FFC000"/>
              </a:solidFill>
            </a:endParaRPr>
          </a:p>
        </p:txBody>
      </p:sp>
      <p:sp>
        <p:nvSpPr>
          <p:cNvPr id="11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88774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400" b="1" dirty="0">
                <a:solidFill>
                  <a:srgbClr val="FFC000"/>
                </a:solidFill>
              </a:rPr>
              <a:t>A: </a:t>
            </a:r>
            <a:r>
              <a:rPr lang="de-DE" altLang="de-DE" sz="1400" b="1" dirty="0"/>
              <a:t>Dass Verschwörungstheoretiker*innen nur unter sich bleiben.</a:t>
            </a:r>
            <a:endParaRPr lang="cs-CZ" altLang="de-DE" sz="1400" b="1" dirty="0"/>
          </a:p>
        </p:txBody>
      </p:sp>
      <p:sp>
        <p:nvSpPr>
          <p:cNvPr id="12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774191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400" b="1" dirty="0">
                <a:solidFill>
                  <a:srgbClr val="FFC000"/>
                </a:solidFill>
              </a:rPr>
              <a:t>B: </a:t>
            </a:r>
            <a:r>
              <a:rPr lang="de-DE" altLang="de-DE" sz="1400" b="1" dirty="0"/>
              <a:t>Dass Ergebnisse von Suchmaschinen von der Regierung gefiltert </a:t>
            </a:r>
            <a:r>
              <a:rPr lang="de-DE" altLang="de-DE" sz="1400" b="1" dirty="0" smtClean="0"/>
              <a:t>werden.</a:t>
            </a:r>
            <a:endParaRPr lang="cs-CZ" altLang="de-DE" sz="1400" b="1" dirty="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1533" y="5634867"/>
            <a:ext cx="2700000" cy="898941"/>
          </a:xfrm>
          <a:prstGeom prst="rect">
            <a:avLst/>
          </a:prstGeom>
        </p:spPr>
      </p:pic>
      <p:pic>
        <p:nvPicPr>
          <p:cNvPr id="13" name="Picture 2" descr="Bildergebnis für cc by 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179356"/>
            <a:ext cx="1029051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961957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de-DE" sz="3600" dirty="0">
              <a:latin typeface="Georgia" panose="02040502050405020303" pitchFamily="18" charset="0"/>
            </a:endParaRPr>
          </a:p>
        </p:txBody>
      </p:sp>
      <p:sp>
        <p:nvSpPr>
          <p:cNvPr id="5" name="Antwort1">
            <a:hlinkClick r:id="" action="ppaction://macro?name=Antwort"/>
            <a:hlinkHover r:id="" action="ppaction://macro?name=DisplayMessage"/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5423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290513">
              <a:defRPr>
                <a:solidFill>
                  <a:schemeClr val="tx1"/>
                </a:solidFill>
                <a:latin typeface="Arial" charset="0"/>
              </a:defRPr>
            </a:lvl1pPr>
            <a:lvl2pPr marL="574675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100" dirty="0" smtClean="0">
                <a:solidFill>
                  <a:srgbClr val="FFC000"/>
                </a:solidFill>
              </a:rPr>
              <a:t>A: </a:t>
            </a:r>
            <a:endParaRPr lang="cs-CZ" altLang="de-DE" sz="1100" dirty="0">
              <a:solidFill>
                <a:srgbClr val="FFC000"/>
              </a:solidFill>
            </a:endParaRPr>
          </a:p>
        </p:txBody>
      </p:sp>
      <p:sp>
        <p:nvSpPr>
          <p:cNvPr id="6" name="Fragebox"/>
          <p:cNvSpPr>
            <a:spLocks noChangeArrowheads="1"/>
          </p:cNvSpPr>
          <p:nvPr/>
        </p:nvSpPr>
        <p:spPr bwMode="auto">
          <a:xfrm>
            <a:off x="676550" y="2060848"/>
            <a:ext cx="7775575" cy="1095375"/>
          </a:xfrm>
          <a:prstGeom prst="hexagon">
            <a:avLst>
              <a:gd name="adj" fmla="val 66943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de-DE" altLang="de-DE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 sollte man auf Verschwörungstheoretiker*innen reagieren?</a:t>
            </a:r>
            <a:endParaRPr lang="cs-CZ" altLang="de-DE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95423" y="4739743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400" b="1" dirty="0">
                <a:solidFill>
                  <a:srgbClr val="FFC000"/>
                </a:solidFill>
              </a:rPr>
              <a:t>C: </a:t>
            </a:r>
            <a:r>
              <a:rPr lang="de-DE" altLang="de-DE" sz="1400" b="1" dirty="0"/>
              <a:t>Sie wie Verrückte behandeln und nicht ernst nehmen.</a:t>
            </a:r>
            <a:endParaRPr lang="cs-CZ" altLang="de-DE" sz="1400" b="1" dirty="0"/>
          </a:p>
        </p:txBody>
      </p:sp>
      <p:sp>
        <p:nvSpPr>
          <p:cNvPr id="9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774191" y="4759456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400" b="1" dirty="0">
                <a:solidFill>
                  <a:srgbClr val="FFC000"/>
                </a:solidFill>
              </a:rPr>
              <a:t>D: </a:t>
            </a:r>
            <a:r>
              <a:rPr lang="de-DE" altLang="de-DE" sz="1400" b="1" dirty="0"/>
              <a:t>Ihren Aussagen ohne alternative Erklärung widersprechen.</a:t>
            </a:r>
            <a:endParaRPr lang="cs-CZ" altLang="de-DE" sz="1400" b="1" dirty="0"/>
          </a:p>
        </p:txBody>
      </p:sp>
      <p:sp>
        <p:nvSpPr>
          <p:cNvPr id="10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780840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100" dirty="0" smtClean="0">
                <a:solidFill>
                  <a:srgbClr val="FFC000"/>
                </a:solidFill>
              </a:rPr>
              <a:t>B: </a:t>
            </a:r>
            <a:endParaRPr lang="cs-CZ" altLang="de-DE" sz="1100" dirty="0">
              <a:solidFill>
                <a:srgbClr val="FFC000"/>
              </a:solidFill>
            </a:endParaRPr>
          </a:p>
        </p:txBody>
      </p:sp>
      <p:sp>
        <p:nvSpPr>
          <p:cNvPr id="11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88774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400" b="1" dirty="0">
                <a:solidFill>
                  <a:srgbClr val="FFC000"/>
                </a:solidFill>
              </a:rPr>
              <a:t>A: </a:t>
            </a:r>
            <a:r>
              <a:rPr lang="de-DE" altLang="de-DE" sz="1400" b="1" dirty="0"/>
              <a:t>Stark detaillierte Diskussionen führen.</a:t>
            </a:r>
            <a:endParaRPr lang="cs-CZ" altLang="de-DE" sz="1400" b="1" dirty="0"/>
          </a:p>
        </p:txBody>
      </p:sp>
      <p:sp>
        <p:nvSpPr>
          <p:cNvPr id="12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774191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400" b="1" dirty="0">
                <a:solidFill>
                  <a:srgbClr val="FFC000"/>
                </a:solidFill>
              </a:rPr>
              <a:t>B: </a:t>
            </a:r>
            <a:r>
              <a:rPr lang="de-DE" altLang="de-DE" sz="1400" b="1" dirty="0"/>
              <a:t>Beim Widerlegen die Verschwörungstheorie nicht wiederholen.</a:t>
            </a:r>
            <a:endParaRPr lang="cs-CZ" altLang="de-DE" sz="1400" b="1" dirty="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1533" y="5634867"/>
            <a:ext cx="2700000" cy="898941"/>
          </a:xfrm>
          <a:prstGeom prst="rect">
            <a:avLst/>
          </a:prstGeom>
        </p:spPr>
      </p:pic>
      <p:pic>
        <p:nvPicPr>
          <p:cNvPr id="13" name="Picture 2" descr="Bildergebnis für cc by 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179356"/>
            <a:ext cx="1029051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891190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1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de-DE" sz="3600" dirty="0">
              <a:latin typeface="Georgia" panose="02040502050405020303" pitchFamily="18" charset="0"/>
            </a:endParaRPr>
          </a:p>
        </p:txBody>
      </p:sp>
      <p:sp>
        <p:nvSpPr>
          <p:cNvPr id="5" name="Antwort1">
            <a:hlinkClick r:id="" action="ppaction://macro?name=Antwort"/>
            <a:hlinkHover r:id="" action="ppaction://macro?name=DisplayMessage"/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5423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290513">
              <a:defRPr>
                <a:solidFill>
                  <a:schemeClr val="tx1"/>
                </a:solidFill>
                <a:latin typeface="Arial" charset="0"/>
              </a:defRPr>
            </a:lvl1pPr>
            <a:lvl2pPr marL="574675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100" dirty="0" smtClean="0">
                <a:solidFill>
                  <a:srgbClr val="FFC000"/>
                </a:solidFill>
              </a:rPr>
              <a:t>A: </a:t>
            </a:r>
            <a:endParaRPr lang="cs-CZ" altLang="de-DE" sz="1100" dirty="0">
              <a:solidFill>
                <a:srgbClr val="FFC000"/>
              </a:solidFill>
            </a:endParaRPr>
          </a:p>
        </p:txBody>
      </p:sp>
      <p:sp>
        <p:nvSpPr>
          <p:cNvPr id="6" name="Fragebox"/>
          <p:cNvSpPr>
            <a:spLocks noChangeArrowheads="1"/>
          </p:cNvSpPr>
          <p:nvPr/>
        </p:nvSpPr>
        <p:spPr bwMode="auto">
          <a:xfrm>
            <a:off x="676550" y="2060848"/>
            <a:ext cx="7775575" cy="1095375"/>
          </a:xfrm>
          <a:prstGeom prst="hexagon">
            <a:avLst>
              <a:gd name="adj" fmla="val 66943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de-DE" altLang="de-DE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 der Beschaffung von Informationen sollte man</a:t>
            </a:r>
            <a:endParaRPr lang="cs-CZ" altLang="de-DE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95423" y="4739743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400" b="1" dirty="0" smtClean="0">
                <a:solidFill>
                  <a:srgbClr val="FFC000"/>
                </a:solidFill>
              </a:rPr>
              <a:t>C: </a:t>
            </a:r>
            <a:r>
              <a:rPr lang="de-DE" altLang="de-DE" sz="1400" b="1" dirty="0" smtClean="0"/>
              <a:t>ein paar Quellen heranziehen und die kurzen Texte auswählen.</a:t>
            </a:r>
            <a:endParaRPr lang="cs-CZ" altLang="de-DE" sz="1400" b="1" dirty="0"/>
          </a:p>
        </p:txBody>
      </p:sp>
      <p:sp>
        <p:nvSpPr>
          <p:cNvPr id="9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774191" y="4759456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400" b="1" dirty="0" smtClean="0">
                <a:solidFill>
                  <a:srgbClr val="FFC000"/>
                </a:solidFill>
              </a:rPr>
              <a:t>D: </a:t>
            </a:r>
            <a:r>
              <a:rPr lang="de-DE" altLang="de-DE" sz="1400" b="1" dirty="0" smtClean="0"/>
              <a:t>nur die beste Freundin fragen. </a:t>
            </a:r>
            <a:endParaRPr lang="cs-CZ" altLang="de-DE" sz="1400" b="1" dirty="0"/>
          </a:p>
        </p:txBody>
      </p:sp>
      <p:sp>
        <p:nvSpPr>
          <p:cNvPr id="10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780840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100" dirty="0" smtClean="0">
                <a:solidFill>
                  <a:srgbClr val="FFC000"/>
                </a:solidFill>
              </a:rPr>
              <a:t>B: </a:t>
            </a:r>
            <a:endParaRPr lang="cs-CZ" altLang="de-DE" sz="1100" dirty="0">
              <a:solidFill>
                <a:srgbClr val="FFC000"/>
              </a:solidFill>
            </a:endParaRPr>
          </a:p>
        </p:txBody>
      </p:sp>
      <p:sp>
        <p:nvSpPr>
          <p:cNvPr id="11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88774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de-DE" altLang="de-DE" sz="1400" b="1" dirty="0" smtClean="0">
                <a:solidFill>
                  <a:srgbClr val="FFC000"/>
                </a:solidFill>
              </a:rPr>
              <a:t>A: </a:t>
            </a:r>
            <a:r>
              <a:rPr lang="de-DE" altLang="de-DE" sz="1400" b="1" dirty="0" smtClean="0"/>
              <a:t>eine beliebige Quelle heranziehen.</a:t>
            </a:r>
            <a:endParaRPr lang="cs-CZ" altLang="de-DE" sz="1400" b="1" dirty="0"/>
          </a:p>
        </p:txBody>
      </p:sp>
      <p:sp>
        <p:nvSpPr>
          <p:cNvPr id="12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774191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200" b="1" dirty="0" smtClean="0">
                <a:solidFill>
                  <a:srgbClr val="FFC000"/>
                </a:solidFill>
              </a:rPr>
              <a:t>B: </a:t>
            </a:r>
            <a:r>
              <a:rPr lang="de-DE" altLang="de-DE" sz="1200" b="1" dirty="0" smtClean="0"/>
              <a:t>möglichst viele Quellen heranziehen und die Informationen miteinander vergleichen.</a:t>
            </a:r>
            <a:endParaRPr lang="cs-CZ" altLang="de-DE" sz="1200" b="1" dirty="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1533" y="5634867"/>
            <a:ext cx="2700000" cy="898941"/>
          </a:xfrm>
          <a:prstGeom prst="rect">
            <a:avLst/>
          </a:prstGeom>
        </p:spPr>
      </p:pic>
      <p:pic>
        <p:nvPicPr>
          <p:cNvPr id="15" name="Picture 2" descr="Bildergebnis für cc by 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179356"/>
            <a:ext cx="1029051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942220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1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de-DE" sz="3600" dirty="0">
              <a:latin typeface="Georgia" panose="02040502050405020303" pitchFamily="18" charset="0"/>
            </a:endParaRPr>
          </a:p>
        </p:txBody>
      </p:sp>
      <p:sp>
        <p:nvSpPr>
          <p:cNvPr id="5" name="Antwort1">
            <a:hlinkClick r:id="" action="ppaction://macro?name=Antwort"/>
            <a:hlinkHover r:id="" action="ppaction://macro?name=DisplayMessage"/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5423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290513">
              <a:defRPr>
                <a:solidFill>
                  <a:schemeClr val="tx1"/>
                </a:solidFill>
                <a:latin typeface="Arial" charset="0"/>
              </a:defRPr>
            </a:lvl1pPr>
            <a:lvl2pPr marL="574675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100" dirty="0" smtClean="0">
                <a:solidFill>
                  <a:srgbClr val="FFC000"/>
                </a:solidFill>
              </a:rPr>
              <a:t>A: </a:t>
            </a:r>
            <a:endParaRPr lang="cs-CZ" altLang="de-DE" sz="1100" dirty="0">
              <a:solidFill>
                <a:srgbClr val="FFC000"/>
              </a:solidFill>
            </a:endParaRPr>
          </a:p>
        </p:txBody>
      </p:sp>
      <p:sp>
        <p:nvSpPr>
          <p:cNvPr id="6" name="Fragebox"/>
          <p:cNvSpPr>
            <a:spLocks noChangeArrowheads="1"/>
          </p:cNvSpPr>
          <p:nvPr/>
        </p:nvSpPr>
        <p:spPr bwMode="auto">
          <a:xfrm>
            <a:off x="676550" y="2060848"/>
            <a:ext cx="7775575" cy="1095375"/>
          </a:xfrm>
          <a:prstGeom prst="hexagon">
            <a:avLst>
              <a:gd name="adj" fmla="val 66943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de-DE" altLang="de-DE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Personen, die an eine Verschwörungstheorie glauben</a:t>
            </a:r>
            <a:endParaRPr lang="cs-CZ" altLang="de-DE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95423" y="4739743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400" b="1" dirty="0" smtClean="0">
                <a:solidFill>
                  <a:srgbClr val="FFC000"/>
                </a:solidFill>
              </a:rPr>
              <a:t>C: </a:t>
            </a:r>
            <a:r>
              <a:rPr lang="de-DE" altLang="de-DE" sz="1400" b="1" dirty="0" smtClean="0"/>
              <a:t>lassen sich umstimmen, wenn sich eine Verschwörungstheorie als falsch erweist.</a:t>
            </a:r>
            <a:endParaRPr lang="cs-CZ" altLang="de-DE" sz="1400" b="1" dirty="0"/>
          </a:p>
        </p:txBody>
      </p:sp>
      <p:sp>
        <p:nvSpPr>
          <p:cNvPr id="9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774191" y="4759456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400" b="1" dirty="0" smtClean="0">
                <a:solidFill>
                  <a:srgbClr val="FFC000"/>
                </a:solidFill>
              </a:rPr>
              <a:t>D: </a:t>
            </a:r>
            <a:r>
              <a:rPr lang="de-DE" altLang="de-DE" sz="1400" b="1" dirty="0" smtClean="0"/>
              <a:t>lassen sich trotz Gegenargumenten oft nicht umstimmen.</a:t>
            </a:r>
            <a:endParaRPr lang="cs-CZ" altLang="de-DE" sz="1400" b="1" dirty="0"/>
          </a:p>
        </p:txBody>
      </p:sp>
      <p:sp>
        <p:nvSpPr>
          <p:cNvPr id="10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780840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100" dirty="0" smtClean="0">
                <a:solidFill>
                  <a:srgbClr val="FFC000"/>
                </a:solidFill>
              </a:rPr>
              <a:t>B: </a:t>
            </a:r>
            <a:endParaRPr lang="cs-CZ" altLang="de-DE" sz="1100" dirty="0">
              <a:solidFill>
                <a:srgbClr val="FFC000"/>
              </a:solidFill>
            </a:endParaRPr>
          </a:p>
        </p:txBody>
      </p:sp>
      <p:sp>
        <p:nvSpPr>
          <p:cNvPr id="11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88774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de-DE" altLang="de-DE" sz="1400" b="1" dirty="0" smtClean="0">
                <a:solidFill>
                  <a:srgbClr val="FFC000"/>
                </a:solidFill>
              </a:rPr>
              <a:t>A: </a:t>
            </a:r>
            <a:r>
              <a:rPr lang="de-DE" altLang="de-DE" sz="1400" b="1" dirty="0" smtClean="0"/>
              <a:t>lassen sich schnell und gerne umstimmen.</a:t>
            </a:r>
            <a:endParaRPr lang="cs-CZ" altLang="de-DE" sz="1400" b="1" dirty="0"/>
          </a:p>
        </p:txBody>
      </p:sp>
      <p:sp>
        <p:nvSpPr>
          <p:cNvPr id="12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774191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400" b="1" dirty="0" smtClean="0">
                <a:solidFill>
                  <a:srgbClr val="FFC000"/>
                </a:solidFill>
              </a:rPr>
              <a:t>B: </a:t>
            </a:r>
            <a:r>
              <a:rPr lang="de-DE" altLang="de-DE" sz="1400" b="1" dirty="0" smtClean="0"/>
              <a:t>verbreiten wissentlich falsche Informationen.</a:t>
            </a:r>
            <a:endParaRPr lang="cs-CZ" altLang="de-DE" sz="1400" b="1" dirty="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1533" y="5634867"/>
            <a:ext cx="2700000" cy="898941"/>
          </a:xfrm>
          <a:prstGeom prst="rect">
            <a:avLst/>
          </a:prstGeom>
        </p:spPr>
      </p:pic>
      <p:pic>
        <p:nvPicPr>
          <p:cNvPr id="13" name="Picture 2" descr="Bildergebnis für cc by 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179356"/>
            <a:ext cx="1029051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938933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de-DE" sz="3600" dirty="0">
              <a:latin typeface="Georgia" panose="02040502050405020303" pitchFamily="18" charset="0"/>
            </a:endParaRPr>
          </a:p>
        </p:txBody>
      </p:sp>
      <p:sp>
        <p:nvSpPr>
          <p:cNvPr id="5" name="Antwort1">
            <a:hlinkClick r:id="" action="ppaction://macro?name=Antwort"/>
            <a:hlinkHover r:id="" action="ppaction://macro?name=DisplayMessage"/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5423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290513">
              <a:defRPr>
                <a:solidFill>
                  <a:schemeClr val="tx1"/>
                </a:solidFill>
                <a:latin typeface="Arial" charset="0"/>
              </a:defRPr>
            </a:lvl1pPr>
            <a:lvl2pPr marL="574675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100" dirty="0" smtClean="0">
                <a:solidFill>
                  <a:srgbClr val="FFC000"/>
                </a:solidFill>
              </a:rPr>
              <a:t>A: </a:t>
            </a:r>
            <a:endParaRPr lang="cs-CZ" altLang="de-DE" sz="1100" dirty="0">
              <a:solidFill>
                <a:srgbClr val="FFC000"/>
              </a:solidFill>
            </a:endParaRPr>
          </a:p>
        </p:txBody>
      </p:sp>
      <p:sp>
        <p:nvSpPr>
          <p:cNvPr id="6" name="Fragebox"/>
          <p:cNvSpPr>
            <a:spLocks noChangeArrowheads="1"/>
          </p:cNvSpPr>
          <p:nvPr/>
        </p:nvSpPr>
        <p:spPr bwMode="auto">
          <a:xfrm>
            <a:off x="676550" y="2060848"/>
            <a:ext cx="7775575" cy="1095375"/>
          </a:xfrm>
          <a:prstGeom prst="hexagon">
            <a:avLst>
              <a:gd name="adj" fmla="val 66943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de-DE" altLang="de-DE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Können Verschwörungstheorien gefährlich sein? Wenn ja, warum? Wenn nein, warum nicht?</a:t>
            </a:r>
            <a:endParaRPr lang="cs-CZ" altLang="de-DE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95423" y="4739743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400" b="1" dirty="0" smtClean="0">
                <a:solidFill>
                  <a:srgbClr val="FFC000"/>
                </a:solidFill>
              </a:rPr>
              <a:t>C: </a:t>
            </a:r>
            <a:r>
              <a:rPr lang="de-DE" altLang="de-DE" sz="1400" b="1" dirty="0" smtClean="0"/>
              <a:t>Ja, weil bei der Weiterverbreitung der Facebook-Account gesperrt werden kann.</a:t>
            </a:r>
            <a:endParaRPr lang="cs-CZ" altLang="de-DE" sz="1400" b="1" dirty="0"/>
          </a:p>
        </p:txBody>
      </p:sp>
      <p:sp>
        <p:nvSpPr>
          <p:cNvPr id="9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774191" y="4759456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400" b="1" dirty="0" smtClean="0">
                <a:solidFill>
                  <a:srgbClr val="FFC000"/>
                </a:solidFill>
              </a:rPr>
              <a:t>D: </a:t>
            </a:r>
            <a:r>
              <a:rPr lang="de-DE" altLang="de-DE" sz="1400" b="1" dirty="0" smtClean="0"/>
              <a:t>Nein, weil sie sowieso keiner glaubt. </a:t>
            </a:r>
            <a:endParaRPr lang="cs-CZ" altLang="de-DE" sz="1400" b="1" dirty="0"/>
          </a:p>
        </p:txBody>
      </p:sp>
      <p:sp>
        <p:nvSpPr>
          <p:cNvPr id="10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780840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100" dirty="0" smtClean="0">
                <a:solidFill>
                  <a:srgbClr val="FFC000"/>
                </a:solidFill>
              </a:rPr>
              <a:t>B: </a:t>
            </a:r>
            <a:endParaRPr lang="cs-CZ" altLang="de-DE" sz="1100" dirty="0">
              <a:solidFill>
                <a:srgbClr val="FFC000"/>
              </a:solidFill>
            </a:endParaRPr>
          </a:p>
        </p:txBody>
      </p:sp>
      <p:sp>
        <p:nvSpPr>
          <p:cNvPr id="11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88774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de-DE" altLang="de-DE" sz="1400" b="1" dirty="0" smtClean="0">
                <a:solidFill>
                  <a:srgbClr val="FFC000"/>
                </a:solidFill>
              </a:rPr>
              <a:t>A: </a:t>
            </a:r>
            <a:r>
              <a:rPr lang="de-DE" altLang="de-DE" sz="1400" b="1" dirty="0" smtClean="0"/>
              <a:t>Ja, weil sie Feindbilder schaffen und Menschen abwerten.</a:t>
            </a:r>
            <a:endParaRPr lang="cs-CZ" altLang="de-DE" sz="1400" b="1" dirty="0"/>
          </a:p>
        </p:txBody>
      </p:sp>
      <p:sp>
        <p:nvSpPr>
          <p:cNvPr id="12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774191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100" b="1" dirty="0" smtClean="0">
                <a:solidFill>
                  <a:srgbClr val="FFC000"/>
                </a:solidFill>
              </a:rPr>
              <a:t>B: </a:t>
            </a:r>
            <a:r>
              <a:rPr lang="de-DE" altLang="de-DE" sz="1100" b="1" dirty="0" smtClean="0"/>
              <a:t>Nein, weil deren Anhängerschaft unter sich bleibt und ihre vermeintlichen Informationen nicht nach außen trägt.</a:t>
            </a:r>
            <a:endParaRPr lang="cs-CZ" altLang="de-DE" sz="1100" b="1" dirty="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1533" y="5634867"/>
            <a:ext cx="2700000" cy="898941"/>
          </a:xfrm>
          <a:prstGeom prst="rect">
            <a:avLst/>
          </a:prstGeom>
        </p:spPr>
      </p:pic>
      <p:pic>
        <p:nvPicPr>
          <p:cNvPr id="14" name="Picture 2" descr="Bildergebnis für cc by 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179356"/>
            <a:ext cx="1029051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938933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1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de-DE" sz="3600" dirty="0">
              <a:latin typeface="Georgia" panose="02040502050405020303" pitchFamily="18" charset="0"/>
            </a:endParaRPr>
          </a:p>
        </p:txBody>
      </p:sp>
      <p:sp>
        <p:nvSpPr>
          <p:cNvPr id="5" name="Antwort1">
            <a:hlinkClick r:id="" action="ppaction://macro?name=Antwort"/>
            <a:hlinkHover r:id="" action="ppaction://macro?name=DisplayMessage"/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5423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290513">
              <a:defRPr>
                <a:solidFill>
                  <a:schemeClr val="tx1"/>
                </a:solidFill>
                <a:latin typeface="Arial" charset="0"/>
              </a:defRPr>
            </a:lvl1pPr>
            <a:lvl2pPr marL="574675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100" dirty="0" smtClean="0">
                <a:solidFill>
                  <a:srgbClr val="FFC000"/>
                </a:solidFill>
              </a:rPr>
              <a:t>A: </a:t>
            </a:r>
            <a:endParaRPr lang="cs-CZ" altLang="de-DE" sz="1100" dirty="0">
              <a:solidFill>
                <a:srgbClr val="FFC000"/>
              </a:solidFill>
            </a:endParaRPr>
          </a:p>
        </p:txBody>
      </p:sp>
      <p:sp>
        <p:nvSpPr>
          <p:cNvPr id="6" name="Fragebox"/>
          <p:cNvSpPr>
            <a:spLocks noChangeArrowheads="1"/>
          </p:cNvSpPr>
          <p:nvPr/>
        </p:nvSpPr>
        <p:spPr bwMode="auto">
          <a:xfrm>
            <a:off x="676550" y="2060848"/>
            <a:ext cx="7775575" cy="1095375"/>
          </a:xfrm>
          <a:prstGeom prst="hexagon">
            <a:avLst>
              <a:gd name="adj" fmla="val 66943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de-DE" altLang="de-DE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 der Beschaffung von Informationen ist es wichtig,</a:t>
            </a:r>
            <a:endParaRPr lang="cs-CZ" altLang="de-DE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95423" y="4739743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400" b="1" dirty="0" smtClean="0">
                <a:solidFill>
                  <a:srgbClr val="FFC000"/>
                </a:solidFill>
              </a:rPr>
              <a:t>C: </a:t>
            </a:r>
            <a:r>
              <a:rPr lang="de-DE" altLang="de-DE" sz="1400" b="1" dirty="0" smtClean="0"/>
              <a:t>die Überschriften zu lesen und sich anhand dieser ein Urteil über einen Sachverhalt zu bilden.</a:t>
            </a:r>
            <a:endParaRPr lang="cs-CZ" altLang="de-DE" sz="1400" b="1" dirty="0"/>
          </a:p>
        </p:txBody>
      </p:sp>
      <p:sp>
        <p:nvSpPr>
          <p:cNvPr id="9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774191" y="4759456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400" b="1" dirty="0" smtClean="0">
                <a:solidFill>
                  <a:srgbClr val="FFC000"/>
                </a:solidFill>
              </a:rPr>
              <a:t>D: </a:t>
            </a:r>
            <a:r>
              <a:rPr lang="de-DE" altLang="de-DE" sz="1400" b="1" dirty="0" smtClean="0"/>
              <a:t>bei jeder Quelle die Glaubwürdigkeit einzuschätzen. </a:t>
            </a:r>
            <a:endParaRPr lang="cs-CZ" altLang="de-DE" sz="1400" b="1" dirty="0"/>
          </a:p>
        </p:txBody>
      </p:sp>
      <p:sp>
        <p:nvSpPr>
          <p:cNvPr id="10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780840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100" dirty="0" smtClean="0">
                <a:solidFill>
                  <a:srgbClr val="FFC000"/>
                </a:solidFill>
              </a:rPr>
              <a:t>B: </a:t>
            </a:r>
            <a:endParaRPr lang="cs-CZ" altLang="de-DE" sz="1100" dirty="0">
              <a:solidFill>
                <a:srgbClr val="FFC000"/>
              </a:solidFill>
            </a:endParaRPr>
          </a:p>
        </p:txBody>
      </p:sp>
      <p:sp>
        <p:nvSpPr>
          <p:cNvPr id="11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88774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de-DE" altLang="de-DE" sz="1400" b="1" dirty="0" smtClean="0">
                <a:solidFill>
                  <a:srgbClr val="FFC000"/>
                </a:solidFill>
              </a:rPr>
              <a:t>A: </a:t>
            </a:r>
            <a:r>
              <a:rPr lang="de-DE" altLang="de-DE" sz="1400" b="1" dirty="0" smtClean="0"/>
              <a:t>alles zu glauben und als gegeben hinzunehmen.</a:t>
            </a:r>
            <a:endParaRPr lang="cs-CZ" altLang="de-DE" sz="1400" b="1" dirty="0"/>
          </a:p>
        </p:txBody>
      </p:sp>
      <p:sp>
        <p:nvSpPr>
          <p:cNvPr id="12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774191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400" b="1" dirty="0" smtClean="0">
                <a:solidFill>
                  <a:srgbClr val="FFC000"/>
                </a:solidFill>
              </a:rPr>
              <a:t>B: </a:t>
            </a:r>
            <a:r>
              <a:rPr lang="de-DE" altLang="de-DE" sz="1400" b="1" dirty="0" smtClean="0"/>
              <a:t>gar nichts zu glauben, was man in Zeitungen, Fernsehen und Co. liest und hört.</a:t>
            </a:r>
            <a:endParaRPr lang="cs-CZ" altLang="de-DE" sz="1400" b="1" dirty="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1533" y="5634867"/>
            <a:ext cx="2700000" cy="898941"/>
          </a:xfrm>
          <a:prstGeom prst="rect">
            <a:avLst/>
          </a:prstGeom>
        </p:spPr>
      </p:pic>
      <p:pic>
        <p:nvPicPr>
          <p:cNvPr id="13" name="Picture 2" descr="Bildergebnis für cc by 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179356"/>
            <a:ext cx="1029051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938933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de-DE" sz="3600" dirty="0">
              <a:latin typeface="Georgia" panose="02040502050405020303" pitchFamily="18" charset="0"/>
            </a:endParaRPr>
          </a:p>
        </p:txBody>
      </p:sp>
      <p:sp>
        <p:nvSpPr>
          <p:cNvPr id="5" name="Antwort1">
            <a:hlinkClick r:id="" action="ppaction://macro?name=Antwort"/>
            <a:hlinkHover r:id="" action="ppaction://macro?name=DisplayMessage"/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5423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290513">
              <a:defRPr>
                <a:solidFill>
                  <a:schemeClr val="tx1"/>
                </a:solidFill>
                <a:latin typeface="Arial" charset="0"/>
              </a:defRPr>
            </a:lvl1pPr>
            <a:lvl2pPr marL="574675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100" dirty="0" smtClean="0">
                <a:solidFill>
                  <a:srgbClr val="FFC000"/>
                </a:solidFill>
              </a:rPr>
              <a:t>A: </a:t>
            </a:r>
            <a:endParaRPr lang="cs-CZ" altLang="de-DE" sz="1100" dirty="0">
              <a:solidFill>
                <a:srgbClr val="FFC000"/>
              </a:solidFill>
            </a:endParaRPr>
          </a:p>
        </p:txBody>
      </p:sp>
      <p:sp>
        <p:nvSpPr>
          <p:cNvPr id="6" name="Fragebox"/>
          <p:cNvSpPr>
            <a:spLocks noChangeArrowheads="1"/>
          </p:cNvSpPr>
          <p:nvPr/>
        </p:nvSpPr>
        <p:spPr bwMode="auto">
          <a:xfrm>
            <a:off x="676550" y="2060848"/>
            <a:ext cx="7775575" cy="1095375"/>
          </a:xfrm>
          <a:prstGeom prst="hexagon">
            <a:avLst>
              <a:gd name="adj" fmla="val 66943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de-DE" altLang="de-DE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Verschwörungstheoretiker*innen haben den Anspruch,</a:t>
            </a:r>
            <a:endParaRPr lang="cs-CZ" altLang="de-DE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95423" y="4739743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400" b="1" dirty="0" smtClean="0">
                <a:solidFill>
                  <a:srgbClr val="FFC000"/>
                </a:solidFill>
              </a:rPr>
              <a:t>C: </a:t>
            </a:r>
            <a:r>
              <a:rPr lang="de-DE" altLang="de-DE" sz="1400" b="1" dirty="0" smtClean="0"/>
              <a:t>etwas zu enthüllen.</a:t>
            </a:r>
            <a:endParaRPr lang="cs-CZ" altLang="de-DE" sz="1400" b="1" dirty="0"/>
          </a:p>
        </p:txBody>
      </p:sp>
      <p:sp>
        <p:nvSpPr>
          <p:cNvPr id="9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774191" y="4759456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400" b="1" dirty="0" smtClean="0">
                <a:solidFill>
                  <a:srgbClr val="FFC000"/>
                </a:solidFill>
              </a:rPr>
              <a:t>D: </a:t>
            </a:r>
            <a:r>
              <a:rPr lang="de-DE" altLang="de-DE" sz="1400" b="1" dirty="0" smtClean="0"/>
              <a:t>mit ihren Theorien für ein friedliches Miteinander  zu sorgen.</a:t>
            </a:r>
            <a:endParaRPr lang="cs-CZ" altLang="de-DE" sz="1400" b="1" dirty="0"/>
          </a:p>
        </p:txBody>
      </p:sp>
      <p:sp>
        <p:nvSpPr>
          <p:cNvPr id="10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780840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100" dirty="0" smtClean="0">
                <a:solidFill>
                  <a:srgbClr val="FFC000"/>
                </a:solidFill>
              </a:rPr>
              <a:t>B: </a:t>
            </a:r>
            <a:endParaRPr lang="cs-CZ" altLang="de-DE" sz="1100" dirty="0">
              <a:solidFill>
                <a:srgbClr val="FFC000"/>
              </a:solidFill>
            </a:endParaRPr>
          </a:p>
        </p:txBody>
      </p:sp>
      <p:sp>
        <p:nvSpPr>
          <p:cNvPr id="11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88774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de-DE" altLang="de-DE" sz="1400" b="1" dirty="0" smtClean="0">
                <a:solidFill>
                  <a:srgbClr val="FFC000"/>
                </a:solidFill>
              </a:rPr>
              <a:t>A: </a:t>
            </a:r>
            <a:r>
              <a:rPr lang="de-DE" altLang="de-DE" sz="1400" b="1" dirty="0" smtClean="0"/>
              <a:t>Informationen umfassend zu prüfen, bevor sie verbreitet werden.</a:t>
            </a:r>
            <a:endParaRPr lang="cs-CZ" altLang="de-DE" sz="1400" b="1" dirty="0"/>
          </a:p>
        </p:txBody>
      </p:sp>
      <p:sp>
        <p:nvSpPr>
          <p:cNvPr id="12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774191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400" b="1" dirty="0" smtClean="0">
                <a:solidFill>
                  <a:srgbClr val="FFC000"/>
                </a:solidFill>
              </a:rPr>
              <a:t>B: </a:t>
            </a:r>
            <a:r>
              <a:rPr lang="de-DE" altLang="de-DE" sz="1400" b="1" dirty="0" smtClean="0"/>
              <a:t>ihre Informationen der Masse vorzuenthalten.</a:t>
            </a:r>
            <a:endParaRPr lang="cs-CZ" altLang="de-DE" sz="1400" b="1" dirty="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1533" y="5634867"/>
            <a:ext cx="2700000" cy="898941"/>
          </a:xfrm>
          <a:prstGeom prst="rect">
            <a:avLst/>
          </a:prstGeom>
        </p:spPr>
      </p:pic>
      <p:pic>
        <p:nvPicPr>
          <p:cNvPr id="13" name="Picture 2" descr="Bildergebnis für cc by 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179356"/>
            <a:ext cx="1029051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938933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de-DE" sz="3600" dirty="0">
              <a:latin typeface="Georgia" panose="02040502050405020303" pitchFamily="18" charset="0"/>
            </a:endParaRPr>
          </a:p>
        </p:txBody>
      </p:sp>
      <p:sp>
        <p:nvSpPr>
          <p:cNvPr id="5" name="Antwort1">
            <a:hlinkClick r:id="" action="ppaction://macro?name=Antwort"/>
            <a:hlinkHover r:id="" action="ppaction://macro?name=DisplayMessage"/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5423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290513">
              <a:defRPr>
                <a:solidFill>
                  <a:schemeClr val="tx1"/>
                </a:solidFill>
                <a:latin typeface="Arial" charset="0"/>
              </a:defRPr>
            </a:lvl1pPr>
            <a:lvl2pPr marL="574675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100" dirty="0" smtClean="0">
                <a:solidFill>
                  <a:srgbClr val="FFC000"/>
                </a:solidFill>
              </a:rPr>
              <a:t>A: </a:t>
            </a:r>
            <a:endParaRPr lang="cs-CZ" altLang="de-DE" sz="1100" dirty="0">
              <a:solidFill>
                <a:srgbClr val="FFC000"/>
              </a:solidFill>
            </a:endParaRPr>
          </a:p>
        </p:txBody>
      </p:sp>
      <p:sp>
        <p:nvSpPr>
          <p:cNvPr id="6" name="Fragebox"/>
          <p:cNvSpPr>
            <a:spLocks noChangeArrowheads="1"/>
          </p:cNvSpPr>
          <p:nvPr/>
        </p:nvSpPr>
        <p:spPr bwMode="auto">
          <a:xfrm>
            <a:off x="676550" y="2060848"/>
            <a:ext cx="7775575" cy="1095375"/>
          </a:xfrm>
          <a:prstGeom prst="hexagon">
            <a:avLst>
              <a:gd name="adj" fmla="val 66943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de-DE" altLang="de-DE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 würden überzeugte Anhänger*innen von Verschwörungstheorien vermutlich auf Kritik reagieren?</a:t>
            </a:r>
            <a:endParaRPr lang="cs-CZ" altLang="de-DE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95423" y="4739743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400" b="1" dirty="0" smtClean="0">
                <a:solidFill>
                  <a:srgbClr val="FFC000"/>
                </a:solidFill>
              </a:rPr>
              <a:t>C: </a:t>
            </a:r>
            <a:r>
              <a:rPr lang="de-DE" altLang="de-DE" sz="1400" b="1" dirty="0" smtClean="0"/>
              <a:t>Ihre Standpunkte anhand der geäußerten Kritik in Frage stellen.</a:t>
            </a:r>
            <a:endParaRPr lang="cs-CZ" altLang="de-DE" sz="1400" b="1" dirty="0"/>
          </a:p>
        </p:txBody>
      </p:sp>
      <p:sp>
        <p:nvSpPr>
          <p:cNvPr id="9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774191" y="4759456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400" b="1" dirty="0" smtClean="0">
                <a:solidFill>
                  <a:srgbClr val="FFC000"/>
                </a:solidFill>
              </a:rPr>
              <a:t>D: </a:t>
            </a:r>
            <a:r>
              <a:rPr lang="de-DE" altLang="de-DE" sz="1400" b="1" dirty="0" smtClean="0"/>
              <a:t>In eine sachliche Diskussion treten wollen.</a:t>
            </a:r>
            <a:endParaRPr lang="cs-CZ" altLang="de-DE" sz="1400" b="1" dirty="0"/>
          </a:p>
        </p:txBody>
      </p:sp>
      <p:sp>
        <p:nvSpPr>
          <p:cNvPr id="10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780840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100" dirty="0" smtClean="0">
                <a:solidFill>
                  <a:srgbClr val="FFC000"/>
                </a:solidFill>
              </a:rPr>
              <a:t>B: </a:t>
            </a:r>
            <a:endParaRPr lang="cs-CZ" altLang="de-DE" sz="1100" dirty="0">
              <a:solidFill>
                <a:srgbClr val="FFC000"/>
              </a:solidFill>
            </a:endParaRPr>
          </a:p>
        </p:txBody>
      </p:sp>
      <p:sp>
        <p:nvSpPr>
          <p:cNvPr id="11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88774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de-DE" altLang="de-DE" sz="1400" b="1" dirty="0" smtClean="0">
                <a:solidFill>
                  <a:srgbClr val="FFC000"/>
                </a:solidFill>
              </a:rPr>
              <a:t>A: </a:t>
            </a:r>
            <a:r>
              <a:rPr lang="de-DE" altLang="de-DE" sz="1400" b="1" dirty="0" smtClean="0"/>
              <a:t>Diese danken annehmen.</a:t>
            </a:r>
            <a:endParaRPr lang="cs-CZ" altLang="de-DE" sz="1400" b="1" dirty="0"/>
          </a:p>
        </p:txBody>
      </p:sp>
      <p:sp>
        <p:nvSpPr>
          <p:cNvPr id="12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774191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400" b="1" dirty="0" smtClean="0">
                <a:solidFill>
                  <a:srgbClr val="FFC000"/>
                </a:solidFill>
              </a:rPr>
              <a:t>B: </a:t>
            </a:r>
            <a:r>
              <a:rPr lang="de-DE" altLang="de-DE" sz="1400" b="1" dirty="0" smtClean="0"/>
              <a:t>Sie abwehren und Gegenargumente finden.</a:t>
            </a:r>
            <a:endParaRPr lang="cs-CZ" altLang="de-DE" sz="1400" b="1" dirty="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1533" y="5634867"/>
            <a:ext cx="2700000" cy="898941"/>
          </a:xfrm>
          <a:prstGeom prst="rect">
            <a:avLst/>
          </a:prstGeom>
        </p:spPr>
      </p:pic>
      <p:pic>
        <p:nvPicPr>
          <p:cNvPr id="13" name="Picture 2" descr="Bildergebnis für cc by 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179356"/>
            <a:ext cx="1029051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938933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1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de-DE" sz="3600" dirty="0">
              <a:latin typeface="Georgia" panose="02040502050405020303" pitchFamily="18" charset="0"/>
            </a:endParaRPr>
          </a:p>
        </p:txBody>
      </p:sp>
      <p:sp>
        <p:nvSpPr>
          <p:cNvPr id="5" name="Antwort1">
            <a:hlinkClick r:id="" action="ppaction://macro?name=Antwort"/>
            <a:hlinkHover r:id="" action="ppaction://macro?name=DisplayMessage"/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5423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290513">
              <a:defRPr>
                <a:solidFill>
                  <a:schemeClr val="tx1"/>
                </a:solidFill>
                <a:latin typeface="Arial" charset="0"/>
              </a:defRPr>
            </a:lvl1pPr>
            <a:lvl2pPr marL="574675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100" dirty="0" smtClean="0">
                <a:solidFill>
                  <a:srgbClr val="FFC000"/>
                </a:solidFill>
              </a:rPr>
              <a:t>A: </a:t>
            </a:r>
            <a:endParaRPr lang="cs-CZ" altLang="de-DE" sz="1100" dirty="0">
              <a:solidFill>
                <a:srgbClr val="FFC000"/>
              </a:solidFill>
            </a:endParaRPr>
          </a:p>
        </p:txBody>
      </p:sp>
      <p:sp>
        <p:nvSpPr>
          <p:cNvPr id="6" name="Fragebox"/>
          <p:cNvSpPr>
            <a:spLocks noChangeArrowheads="1"/>
          </p:cNvSpPr>
          <p:nvPr/>
        </p:nvSpPr>
        <p:spPr bwMode="auto">
          <a:xfrm>
            <a:off x="676550" y="2060848"/>
            <a:ext cx="7775575" cy="1095375"/>
          </a:xfrm>
          <a:prstGeom prst="hexagon">
            <a:avLst>
              <a:gd name="adj" fmla="val 66943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de-DE" altLang="de-DE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Welche der folgenden Aussagen trifft auf die Erscheinungsform von Verschwörungstheorien zu?</a:t>
            </a:r>
            <a:endParaRPr lang="cs-CZ" altLang="de-DE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95423" y="4739743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100" b="1" dirty="0" smtClean="0">
                <a:solidFill>
                  <a:srgbClr val="FFC000"/>
                </a:solidFill>
              </a:rPr>
              <a:t>C: </a:t>
            </a:r>
            <a:r>
              <a:rPr lang="de-DE" altLang="de-DE" sz="1100" b="1" dirty="0"/>
              <a:t>Sie werden immer von unseriös wirkenden Personen präsentiert und können daher direkt als solche erkannt werden</a:t>
            </a:r>
            <a:r>
              <a:rPr lang="de-DE" altLang="de-DE" sz="1400" b="1" dirty="0"/>
              <a:t>.</a:t>
            </a:r>
            <a:endParaRPr lang="cs-CZ" altLang="de-DE" sz="1400" b="1" dirty="0"/>
          </a:p>
        </p:txBody>
      </p:sp>
      <p:sp>
        <p:nvSpPr>
          <p:cNvPr id="9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774191" y="4759456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400" b="1" dirty="0" smtClean="0">
                <a:solidFill>
                  <a:srgbClr val="FFC000"/>
                </a:solidFill>
              </a:rPr>
              <a:t>D: </a:t>
            </a:r>
            <a:r>
              <a:rPr lang="de-DE" altLang="de-DE" sz="1400" b="1" dirty="0"/>
              <a:t>Sie treten ausschließlich im Internet auf. </a:t>
            </a:r>
            <a:endParaRPr lang="cs-CZ" altLang="de-DE" sz="1400" b="1" dirty="0"/>
          </a:p>
        </p:txBody>
      </p:sp>
      <p:sp>
        <p:nvSpPr>
          <p:cNvPr id="10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780840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100" dirty="0" smtClean="0">
                <a:solidFill>
                  <a:srgbClr val="FFC000"/>
                </a:solidFill>
              </a:rPr>
              <a:t>B: </a:t>
            </a:r>
            <a:endParaRPr lang="cs-CZ" altLang="de-DE" sz="1100" dirty="0">
              <a:solidFill>
                <a:srgbClr val="FFC000"/>
              </a:solidFill>
            </a:endParaRPr>
          </a:p>
        </p:txBody>
      </p:sp>
      <p:sp>
        <p:nvSpPr>
          <p:cNvPr id="11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88774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150" b="1" dirty="0" smtClean="0">
                <a:solidFill>
                  <a:srgbClr val="FFC000"/>
                </a:solidFill>
              </a:rPr>
              <a:t>A: </a:t>
            </a:r>
            <a:r>
              <a:rPr lang="de-DE" altLang="de-DE" sz="1150" b="1" dirty="0"/>
              <a:t>Sie sind nicht immer als solche zu erkennen, da sie überall und in verschiedenen Formen auftreten </a:t>
            </a:r>
            <a:r>
              <a:rPr lang="de-DE" altLang="de-DE" sz="1150" b="1" dirty="0" smtClean="0"/>
              <a:t>können.</a:t>
            </a:r>
            <a:endParaRPr lang="cs-CZ" altLang="de-DE" sz="1150" b="1" dirty="0"/>
          </a:p>
        </p:txBody>
      </p:sp>
      <p:sp>
        <p:nvSpPr>
          <p:cNvPr id="12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774191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400" b="1" dirty="0" smtClean="0">
                <a:solidFill>
                  <a:srgbClr val="FFC000"/>
                </a:solidFill>
              </a:rPr>
              <a:t>B: </a:t>
            </a:r>
            <a:r>
              <a:rPr lang="de-DE" altLang="de-DE" sz="1400" b="1" dirty="0"/>
              <a:t>Sie werden nie über das Internet verbreitet.</a:t>
            </a:r>
            <a:endParaRPr lang="cs-CZ" altLang="de-DE" sz="1400" b="1" dirty="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1533" y="5634867"/>
            <a:ext cx="2700000" cy="898941"/>
          </a:xfrm>
          <a:prstGeom prst="rect">
            <a:avLst/>
          </a:prstGeom>
        </p:spPr>
      </p:pic>
      <p:pic>
        <p:nvPicPr>
          <p:cNvPr id="13" name="Picture 2" descr="Bildergebnis für cc by 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179356"/>
            <a:ext cx="1029051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938933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1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de-DE" sz="3600" dirty="0">
              <a:latin typeface="Georgia" panose="02040502050405020303" pitchFamily="18" charset="0"/>
            </a:endParaRPr>
          </a:p>
        </p:txBody>
      </p:sp>
      <p:sp>
        <p:nvSpPr>
          <p:cNvPr id="5" name="Antwort1">
            <a:hlinkClick r:id="" action="ppaction://macro?name=Antwort"/>
            <a:hlinkHover r:id="" action="ppaction://macro?name=DisplayMessage"/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5423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290513">
              <a:defRPr>
                <a:solidFill>
                  <a:schemeClr val="tx1"/>
                </a:solidFill>
                <a:latin typeface="Arial" charset="0"/>
              </a:defRPr>
            </a:lvl1pPr>
            <a:lvl2pPr marL="574675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100" dirty="0" smtClean="0">
                <a:solidFill>
                  <a:srgbClr val="FFC000"/>
                </a:solidFill>
              </a:rPr>
              <a:t>A: </a:t>
            </a:r>
            <a:endParaRPr lang="cs-CZ" altLang="de-DE" sz="1100" dirty="0">
              <a:solidFill>
                <a:srgbClr val="FFC000"/>
              </a:solidFill>
            </a:endParaRPr>
          </a:p>
        </p:txBody>
      </p:sp>
      <p:sp>
        <p:nvSpPr>
          <p:cNvPr id="6" name="Fragebox"/>
          <p:cNvSpPr>
            <a:spLocks noChangeArrowheads="1"/>
          </p:cNvSpPr>
          <p:nvPr/>
        </p:nvSpPr>
        <p:spPr bwMode="auto">
          <a:xfrm>
            <a:off x="676550" y="2060848"/>
            <a:ext cx="7775575" cy="1095375"/>
          </a:xfrm>
          <a:prstGeom prst="hexagon">
            <a:avLst>
              <a:gd name="adj" fmla="val 66943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de-DE" altLang="de-DE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Welches der folgenden Merkmale trifft auf Verschwörungstheorien zu?</a:t>
            </a:r>
            <a:endParaRPr lang="cs-CZ" altLang="de-DE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95423" y="4739743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400" b="1" dirty="0">
                <a:solidFill>
                  <a:srgbClr val="FFC000"/>
                </a:solidFill>
              </a:rPr>
              <a:t>C: </a:t>
            </a:r>
            <a:r>
              <a:rPr lang="de-DE" altLang="de-DE" sz="1400" b="1" dirty="0"/>
              <a:t>Sie enthalten stark vereinfachte und in sich stimmige Erklärungen.</a:t>
            </a:r>
            <a:endParaRPr lang="cs-CZ" altLang="de-DE" sz="1400" b="1" dirty="0"/>
          </a:p>
        </p:txBody>
      </p:sp>
      <p:sp>
        <p:nvSpPr>
          <p:cNvPr id="9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774191" y="4759456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400" b="1" dirty="0">
                <a:solidFill>
                  <a:srgbClr val="FFC000"/>
                </a:solidFill>
              </a:rPr>
              <a:t>D: </a:t>
            </a:r>
            <a:r>
              <a:rPr lang="de-DE" altLang="de-DE" sz="1400" b="1" dirty="0"/>
              <a:t>Sie sind neutral.</a:t>
            </a:r>
            <a:endParaRPr lang="cs-CZ" altLang="de-DE" sz="1400" b="1" dirty="0"/>
          </a:p>
        </p:txBody>
      </p:sp>
      <p:sp>
        <p:nvSpPr>
          <p:cNvPr id="10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780840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100" dirty="0" smtClean="0">
                <a:solidFill>
                  <a:srgbClr val="FFC000"/>
                </a:solidFill>
              </a:rPr>
              <a:t>B: </a:t>
            </a:r>
            <a:endParaRPr lang="cs-CZ" altLang="de-DE" sz="1100" dirty="0">
              <a:solidFill>
                <a:srgbClr val="FFC000"/>
              </a:solidFill>
            </a:endParaRPr>
          </a:p>
        </p:txBody>
      </p:sp>
      <p:sp>
        <p:nvSpPr>
          <p:cNvPr id="11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88774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400" b="1" dirty="0">
                <a:solidFill>
                  <a:srgbClr val="FFC000"/>
                </a:solidFill>
              </a:rPr>
              <a:t>A: </a:t>
            </a:r>
            <a:r>
              <a:rPr lang="de-DE" altLang="de-DE" sz="1400" b="1" dirty="0"/>
              <a:t>Sie lassen viele unterschiedliche Deutungen von Informationen zu.</a:t>
            </a:r>
            <a:endParaRPr lang="cs-CZ" altLang="de-DE" sz="1400" b="1" dirty="0"/>
          </a:p>
        </p:txBody>
      </p:sp>
      <p:sp>
        <p:nvSpPr>
          <p:cNvPr id="12" name="Antwort1">
            <a:hlinkClick r:id="" action="ppaction://macro?name=Antwort"/>
            <a:hlinkHover r:id="" action="ppaction://macro?name=DisplayMessage"/>
          </p:cNvPr>
          <p:cNvSpPr txBox="1">
            <a:spLocks noChangeArrowheads="1"/>
          </p:cNvSpPr>
          <p:nvPr/>
        </p:nvSpPr>
        <p:spPr bwMode="auto">
          <a:xfrm>
            <a:off x="4774191" y="3717032"/>
            <a:ext cx="4032448" cy="648072"/>
          </a:xfrm>
          <a:prstGeom prst="hexagon">
            <a:avLst>
              <a:gd name="adj" fmla="val 72039"/>
              <a:gd name="vf" fmla="val 115470"/>
            </a:avLst>
          </a:prstGeom>
          <a:solidFill>
            <a:srgbClr val="000000"/>
          </a:solidFill>
          <a:ln w="28575" algn="ctr">
            <a:solidFill>
              <a:srgbClr val="0099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290513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74675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de-DE" altLang="de-DE" sz="1400" b="1" dirty="0">
                <a:solidFill>
                  <a:srgbClr val="FFC000"/>
                </a:solidFill>
              </a:rPr>
              <a:t>B: </a:t>
            </a:r>
            <a:r>
              <a:rPr lang="de-DE" altLang="de-DE" sz="1400" b="1" dirty="0"/>
              <a:t>Sie enthalten nie korrekte Informationen.</a:t>
            </a:r>
            <a:endParaRPr lang="cs-CZ" altLang="de-DE" sz="1400" b="1" dirty="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1533" y="5634867"/>
            <a:ext cx="2700000" cy="898941"/>
          </a:xfrm>
          <a:prstGeom prst="rect">
            <a:avLst/>
          </a:prstGeom>
        </p:spPr>
      </p:pic>
      <p:pic>
        <p:nvPicPr>
          <p:cNvPr id="13" name="Picture 2" descr="Bildergebnis für cc by 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179356"/>
            <a:ext cx="1029051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938933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606</Words>
  <Application>Microsoft Office PowerPoint</Application>
  <PresentationFormat>Bildschirmpräsentation (4:3)</PresentationFormat>
  <Paragraphs>83</Paragraphs>
  <Slides>11</Slides>
  <Notes>11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2" baseType="lpstr">
      <vt:lpstr>Larissa</vt:lpstr>
      <vt:lpstr>Wer wird Millionär?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Innenverwaltung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Wer wird Millionär?</dc:title>
  <dc:creator>Cebulla, Ricarda (LpB)</dc:creator>
  <cp:lastModifiedBy>Cebulla, Ricarda (LpB)</cp:lastModifiedBy>
  <cp:revision>33</cp:revision>
  <dcterms:created xsi:type="dcterms:W3CDTF">2017-05-10T14:23:40Z</dcterms:created>
  <dcterms:modified xsi:type="dcterms:W3CDTF">2017-06-06T12:34:03Z</dcterms:modified>
</cp:coreProperties>
</file>